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Old Standard TT" panose="020B0604020202020204" charset="0"/>
      <p:regular r:id="rId19"/>
      <p:bold r:id="rId20"/>
      <p: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323738353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32373835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323738353_0_9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32373835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323738353_0_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32373835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a323738353_0_9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a32373835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323738353_0_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32373835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323738353_0_10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32373835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6f90357f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0357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90357f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90357f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323738353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3237383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323738353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3237383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90357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90357f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1600"/>
              </a:spcBef>
              <a:spcAft>
                <a:spcPts val="0"/>
              </a:spcAft>
              <a:buClr>
                <a:schemeClr val="accent1"/>
              </a:buClr>
              <a:buSzPts val="1400"/>
              <a:buChar char="○"/>
              <a:defRPr>
                <a:solidFill>
                  <a:schemeClr val="accent1"/>
                </a:solidFill>
              </a:defRPr>
            </a:lvl2pPr>
            <a:lvl3pPr marL="1371600" lvl="2" indent="-317500" rtl="0">
              <a:spcBef>
                <a:spcPts val="1600"/>
              </a:spcBef>
              <a:spcAft>
                <a:spcPts val="0"/>
              </a:spcAft>
              <a:buClr>
                <a:schemeClr val="accent1"/>
              </a:buClr>
              <a:buSzPts val="1400"/>
              <a:buChar char="■"/>
              <a:defRPr>
                <a:solidFill>
                  <a:schemeClr val="accent1"/>
                </a:solidFill>
              </a:defRPr>
            </a:lvl3pPr>
            <a:lvl4pPr marL="1828800" lvl="3" indent="-317500" rtl="0">
              <a:spcBef>
                <a:spcPts val="1600"/>
              </a:spcBef>
              <a:spcAft>
                <a:spcPts val="0"/>
              </a:spcAft>
              <a:buClr>
                <a:schemeClr val="accent1"/>
              </a:buClr>
              <a:buSzPts val="1400"/>
              <a:buChar char="●"/>
              <a:defRPr>
                <a:solidFill>
                  <a:schemeClr val="accent1"/>
                </a:solidFill>
              </a:defRPr>
            </a:lvl4pPr>
            <a:lvl5pPr marL="2286000" lvl="4" indent="-317500" rtl="0">
              <a:spcBef>
                <a:spcPts val="1600"/>
              </a:spcBef>
              <a:spcAft>
                <a:spcPts val="0"/>
              </a:spcAft>
              <a:buClr>
                <a:schemeClr val="accent1"/>
              </a:buClr>
              <a:buSzPts val="1400"/>
              <a:buChar char="○"/>
              <a:defRPr>
                <a:solidFill>
                  <a:schemeClr val="accent1"/>
                </a:solidFill>
              </a:defRPr>
            </a:lvl5pPr>
            <a:lvl6pPr marL="2743200" lvl="5" indent="-317500" rtl="0">
              <a:spcBef>
                <a:spcPts val="1600"/>
              </a:spcBef>
              <a:spcAft>
                <a:spcPts val="0"/>
              </a:spcAft>
              <a:buClr>
                <a:schemeClr val="accent1"/>
              </a:buClr>
              <a:buSzPts val="1400"/>
              <a:buChar char="■"/>
              <a:defRPr>
                <a:solidFill>
                  <a:schemeClr val="accent1"/>
                </a:solidFill>
              </a:defRPr>
            </a:lvl6pPr>
            <a:lvl7pPr marL="3200400" lvl="6" indent="-317500" rtl="0">
              <a:spcBef>
                <a:spcPts val="1600"/>
              </a:spcBef>
              <a:spcAft>
                <a:spcPts val="0"/>
              </a:spcAft>
              <a:buClr>
                <a:schemeClr val="accent1"/>
              </a:buClr>
              <a:buSzPts val="1400"/>
              <a:buChar char="●"/>
              <a:defRPr>
                <a:solidFill>
                  <a:schemeClr val="accent1"/>
                </a:solidFill>
              </a:defRPr>
            </a:lvl7pPr>
            <a:lvl8pPr marL="3657600" lvl="7" indent="-317500" rtl="0">
              <a:spcBef>
                <a:spcPts val="1600"/>
              </a:spcBef>
              <a:spcAft>
                <a:spcPts val="0"/>
              </a:spcAft>
              <a:buClr>
                <a:schemeClr val="accent1"/>
              </a:buClr>
              <a:buSzPts val="1400"/>
              <a:buChar char="○"/>
              <a:defRPr>
                <a:solidFill>
                  <a:schemeClr val="accent1"/>
                </a:solidFill>
              </a:defRPr>
            </a:lvl8pPr>
            <a:lvl9pPr marL="4114800" lvl="8" indent="-317500" rtl="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78800"/>
            <a:ext cx="8118600" cy="12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RAILWAYS SYSTEMS</a:t>
            </a:r>
            <a:endParaRPr/>
          </a:p>
        </p:txBody>
      </p:sp>
      <p:sp>
        <p:nvSpPr>
          <p:cNvPr id="60" name="Google Shape;60;p13"/>
          <p:cNvSpPr txBox="1">
            <a:spLocks noGrp="1"/>
          </p:cNvSpPr>
          <p:nvPr>
            <p:ph type="subTitle" idx="1"/>
          </p:nvPr>
        </p:nvSpPr>
        <p:spPr>
          <a:xfrm>
            <a:off x="512700" y="3585454"/>
            <a:ext cx="8118600" cy="104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Pradhyuman Shringi	19UCC073</a:t>
            </a:r>
            <a:endParaRPr dirty="0"/>
          </a:p>
          <a:p>
            <a:pPr marL="0" lvl="0" indent="0" algn="l" rtl="0">
              <a:spcBef>
                <a:spcPts val="0"/>
              </a:spcBef>
              <a:spcAft>
                <a:spcPts val="0"/>
              </a:spcAft>
              <a:buNone/>
            </a:pPr>
            <a:r>
              <a:rPr lang="en" dirty="0"/>
              <a:t>     Sailesh Kumar		19UCC072</a:t>
            </a:r>
            <a:endParaRPr dirty="0"/>
          </a:p>
          <a:p>
            <a:pPr marL="0" lvl="0" indent="0" algn="l" rtl="0">
              <a:spcBef>
                <a:spcPts val="0"/>
              </a:spcBef>
              <a:spcAft>
                <a:spcPts val="0"/>
              </a:spcAft>
              <a:buNone/>
            </a:pPr>
            <a:r>
              <a:rPr lang="en" dirty="0"/>
              <a:t>     Sai Shruti			19UCC088</a:t>
            </a:r>
            <a:endParaRPr lang="en-IN" dirty="0"/>
          </a:p>
          <a:p>
            <a:pPr marL="0" lvl="0" indent="0" algn="l" rtl="0">
              <a:spcBef>
                <a:spcPts val="0"/>
              </a:spcBef>
              <a:spcAft>
                <a:spcPts val="0"/>
              </a:spcAft>
              <a:buNone/>
            </a:pPr>
            <a:r>
              <a:rPr lang="en" dirty="0"/>
              <a:t>     </a:t>
            </a:r>
            <a:r>
              <a:rPr lang="en-IN" dirty="0"/>
              <a:t>Rhythm Bajaj	           19UCC105</a:t>
            </a: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512700" y="364325"/>
            <a:ext cx="8118600" cy="9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Cancel Ticket</a:t>
            </a:r>
            <a:endParaRPr/>
          </a:p>
        </p:txBody>
      </p:sp>
      <p:pic>
        <p:nvPicPr>
          <p:cNvPr id="118" name="Google Shape;118;p22"/>
          <p:cNvPicPr preferRelativeResize="0"/>
          <p:nvPr/>
        </p:nvPicPr>
        <p:blipFill>
          <a:blip r:embed="rId3">
            <a:alphaModFix/>
          </a:blip>
          <a:stretch>
            <a:fillRect/>
          </a:stretch>
        </p:blipFill>
        <p:spPr>
          <a:xfrm>
            <a:off x="512700" y="1159675"/>
            <a:ext cx="8231251" cy="3520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512700" y="364325"/>
            <a:ext cx="8118600" cy="9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Login Page</a:t>
            </a:r>
            <a:endParaRPr/>
          </a:p>
        </p:txBody>
      </p:sp>
      <p:pic>
        <p:nvPicPr>
          <p:cNvPr id="130" name="Google Shape;130;p24"/>
          <p:cNvPicPr preferRelativeResize="0"/>
          <p:nvPr/>
        </p:nvPicPr>
        <p:blipFill>
          <a:blip r:embed="rId3">
            <a:alphaModFix/>
          </a:blip>
          <a:stretch>
            <a:fillRect/>
          </a:stretch>
        </p:blipFill>
        <p:spPr>
          <a:xfrm>
            <a:off x="512700" y="1318025"/>
            <a:ext cx="8252676" cy="352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91000" y="64300"/>
            <a:ext cx="4752475" cy="5030001"/>
          </a:xfrm>
          <a:prstGeom prst="rect">
            <a:avLst/>
          </a:prstGeom>
          <a:noFill/>
          <a:ln>
            <a:noFill/>
          </a:ln>
        </p:spPr>
      </p:pic>
      <p:pic>
        <p:nvPicPr>
          <p:cNvPr id="137" name="Google Shape;137;p25"/>
          <p:cNvPicPr preferRelativeResize="0"/>
          <p:nvPr/>
        </p:nvPicPr>
        <p:blipFill>
          <a:blip r:embed="rId4">
            <a:alphaModFix/>
          </a:blip>
          <a:stretch>
            <a:fillRect/>
          </a:stretch>
        </p:blipFill>
        <p:spPr>
          <a:xfrm>
            <a:off x="4843475" y="64300"/>
            <a:ext cx="4300525" cy="503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512700" y="364325"/>
            <a:ext cx="8118600" cy="9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Trains Page</a:t>
            </a:r>
            <a:endParaRPr/>
          </a:p>
        </p:txBody>
      </p:sp>
      <p:pic>
        <p:nvPicPr>
          <p:cNvPr id="143" name="Google Shape;143;p26"/>
          <p:cNvPicPr preferRelativeResize="0"/>
          <p:nvPr/>
        </p:nvPicPr>
        <p:blipFill>
          <a:blip r:embed="rId3">
            <a:alphaModFix/>
          </a:blip>
          <a:stretch>
            <a:fillRect/>
          </a:stretch>
        </p:blipFill>
        <p:spPr>
          <a:xfrm>
            <a:off x="512700" y="1318025"/>
            <a:ext cx="8118599" cy="352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7"/>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body" idx="1"/>
          </p:nvPr>
        </p:nvSpPr>
        <p:spPr>
          <a:xfrm>
            <a:off x="2647700" y="1151750"/>
            <a:ext cx="3999900" cy="267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6000" b="1"/>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90250" y="1221575"/>
            <a:ext cx="7825200" cy="339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Railways system is example of Mysql Database Connectivity.</a:t>
            </a:r>
            <a:r>
              <a:rPr lang="en" sz="2400">
                <a:solidFill>
                  <a:schemeClr val="dk1"/>
                </a:solidFill>
                <a:latin typeface="Times New Roman"/>
                <a:ea typeface="Times New Roman"/>
                <a:cs typeface="Times New Roman"/>
                <a:sym typeface="Times New Roman"/>
              </a:rPr>
              <a:t>The Railway Reservation System facilitates the passengers to enquire about the trains available on the basis of source and destination, Booking and Cancellation of tickets, enquire about the status of the booked ticket, etc. </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The railway reservation system based on relation model. Example of some SQL queries to retrieves data from rail management database. </a:t>
            </a:r>
            <a:endParaRPr sz="2400">
              <a:solidFill>
                <a:schemeClr val="dk1"/>
              </a:solidFill>
              <a:latin typeface="Times New Roman"/>
              <a:ea typeface="Times New Roman"/>
              <a:cs typeface="Times New Roman"/>
              <a:sym typeface="Times New Roman"/>
            </a:endParaRPr>
          </a:p>
        </p:txBody>
      </p:sp>
      <p:sp>
        <p:nvSpPr>
          <p:cNvPr id="66" name="Google Shape;66;p14"/>
          <p:cNvSpPr txBox="1"/>
          <p:nvPr/>
        </p:nvSpPr>
        <p:spPr>
          <a:xfrm>
            <a:off x="600075" y="235750"/>
            <a:ext cx="78252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Old Standard TT"/>
                <a:ea typeface="Old Standard TT"/>
                <a:cs typeface="Old Standard TT"/>
                <a:sym typeface="Old Standard TT"/>
              </a:rPr>
              <a:t>BRIEF INTRODUCTION</a:t>
            </a:r>
            <a:endParaRPr sz="2400">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41250" y="1243025"/>
            <a:ext cx="8118600" cy="3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1)Add_train	:used to add train in the train table .only accessed by admin.</a:t>
            </a:r>
            <a:endParaRPr sz="1700"/>
          </a:p>
          <a:p>
            <a:pPr marL="0" lvl="0" indent="0" algn="l" rtl="0">
              <a:spcBef>
                <a:spcPts val="0"/>
              </a:spcBef>
              <a:spcAft>
                <a:spcPts val="0"/>
              </a:spcAft>
              <a:buNone/>
            </a:pPr>
            <a:r>
              <a:rPr lang="en" sz="1700"/>
              <a:t>2)Admin		:used for admin login.</a:t>
            </a:r>
            <a:endParaRPr sz="1700"/>
          </a:p>
          <a:p>
            <a:pPr marL="0" lvl="0" indent="0" algn="l" rtl="0">
              <a:spcBef>
                <a:spcPts val="0"/>
              </a:spcBef>
              <a:spcAft>
                <a:spcPts val="0"/>
              </a:spcAft>
              <a:buNone/>
            </a:pPr>
            <a:r>
              <a:rPr lang="en" sz="1700"/>
              <a:t>3)Adminpage	:navigation page for admin to visit various pages.</a:t>
            </a:r>
            <a:endParaRPr sz="1700"/>
          </a:p>
          <a:p>
            <a:pPr marL="0" lvl="0" indent="0" algn="l" rtl="0">
              <a:spcBef>
                <a:spcPts val="0"/>
              </a:spcBef>
              <a:spcAft>
                <a:spcPts val="0"/>
              </a:spcAft>
              <a:buNone/>
            </a:pPr>
            <a:r>
              <a:rPr lang="en" sz="1700"/>
              <a:t>4)Book		:used to book tickets and add in ticket table.</a:t>
            </a:r>
            <a:endParaRPr sz="1700"/>
          </a:p>
          <a:p>
            <a:pPr marL="0" lvl="0" indent="0" algn="l" rtl="0">
              <a:spcBef>
                <a:spcPts val="0"/>
              </a:spcBef>
              <a:spcAft>
                <a:spcPts val="0"/>
              </a:spcAft>
              <a:buNone/>
            </a:pPr>
            <a:r>
              <a:rPr lang="en" sz="1700"/>
              <a:t>5)Cancel		:used ti cancel the tickets.</a:t>
            </a:r>
            <a:endParaRPr sz="1700"/>
          </a:p>
          <a:p>
            <a:pPr marL="0" lvl="0" indent="0" algn="l" rtl="0">
              <a:spcBef>
                <a:spcPts val="0"/>
              </a:spcBef>
              <a:spcAft>
                <a:spcPts val="0"/>
              </a:spcAft>
              <a:buNone/>
            </a:pPr>
            <a:r>
              <a:rPr lang="en" sz="1700"/>
              <a:t>6)Del		:used to delete user and accessed by admin only.</a:t>
            </a:r>
            <a:endParaRPr sz="1700"/>
          </a:p>
          <a:p>
            <a:pPr marL="0" lvl="0" indent="0" algn="l" rtl="0">
              <a:spcBef>
                <a:spcPts val="0"/>
              </a:spcBef>
              <a:spcAft>
                <a:spcPts val="0"/>
              </a:spcAft>
              <a:buNone/>
            </a:pPr>
            <a:r>
              <a:rPr lang="en" sz="1700"/>
              <a:t>7)Delete_train:used to delete train from the train table.</a:t>
            </a:r>
            <a:endParaRPr sz="1700"/>
          </a:p>
          <a:p>
            <a:pPr marL="0" lvl="0" indent="0" algn="l" rtl="0">
              <a:spcBef>
                <a:spcPts val="0"/>
              </a:spcBef>
              <a:spcAft>
                <a:spcPts val="0"/>
              </a:spcAft>
              <a:buNone/>
            </a:pPr>
            <a:r>
              <a:rPr lang="en" sz="1700"/>
              <a:t>8)Home		:used for navigation for user just after login.</a:t>
            </a:r>
            <a:endParaRPr sz="1700"/>
          </a:p>
          <a:p>
            <a:pPr marL="0" lvl="0" indent="0" algn="l" rtl="0">
              <a:spcBef>
                <a:spcPts val="0"/>
              </a:spcBef>
              <a:spcAft>
                <a:spcPts val="0"/>
              </a:spcAft>
              <a:buNone/>
            </a:pPr>
            <a:r>
              <a:rPr lang="en" sz="1700"/>
              <a:t>9)Login		:used for login just after creating account.</a:t>
            </a:r>
            <a:endParaRPr sz="1700"/>
          </a:p>
          <a:p>
            <a:pPr marL="0" lvl="0" indent="0" algn="l" rtl="0">
              <a:spcBef>
                <a:spcPts val="0"/>
              </a:spcBef>
              <a:spcAft>
                <a:spcPts val="0"/>
              </a:spcAft>
              <a:buNone/>
            </a:pPr>
            <a:r>
              <a:rPr lang="en" sz="1700"/>
              <a:t>10)Pnr_status:used for enquiry of ticket booked by user with help of Pnr_no</a:t>
            </a:r>
            <a:endParaRPr sz="1700"/>
          </a:p>
          <a:p>
            <a:pPr marL="0" lvl="0" indent="0" algn="l" rtl="0">
              <a:spcBef>
                <a:spcPts val="0"/>
              </a:spcBef>
              <a:spcAft>
                <a:spcPts val="0"/>
              </a:spcAft>
              <a:buNone/>
            </a:pPr>
            <a:r>
              <a:rPr lang="en" sz="1700"/>
              <a:t>11)Sign		:used for sign up and adding details in user table</a:t>
            </a:r>
            <a:endParaRPr sz="1700"/>
          </a:p>
          <a:p>
            <a:pPr marL="0" lvl="0" indent="0" algn="l" rtl="0">
              <a:spcBef>
                <a:spcPts val="0"/>
              </a:spcBef>
              <a:spcAft>
                <a:spcPts val="0"/>
              </a:spcAft>
              <a:buNone/>
            </a:pPr>
            <a:r>
              <a:rPr lang="en" sz="1700"/>
              <a:t>12)Train		:used for showing the timetable of all train</a:t>
            </a:r>
            <a:endParaRPr sz="1700"/>
          </a:p>
        </p:txBody>
      </p:sp>
      <p:sp>
        <p:nvSpPr>
          <p:cNvPr id="72" name="Google Shape;72;p15"/>
          <p:cNvSpPr txBox="1"/>
          <p:nvPr/>
        </p:nvSpPr>
        <p:spPr>
          <a:xfrm>
            <a:off x="321475" y="150025"/>
            <a:ext cx="8154600" cy="9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rgbClr val="FFFFFF"/>
                </a:solidFill>
                <a:latin typeface="Old Standard TT"/>
                <a:ea typeface="Old Standard TT"/>
                <a:cs typeface="Old Standard TT"/>
                <a:sym typeface="Old Standard TT"/>
              </a:rPr>
              <a:t>CLASSES AND THEIR PURPOSE</a:t>
            </a:r>
            <a:endParaRPr sz="2500">
              <a:solidFill>
                <a:srgbClr val="FFFFFF"/>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 </a:t>
            </a:r>
            <a:endParaRPr/>
          </a:p>
          <a:p>
            <a:pPr marL="0" lvl="0" indent="0" algn="ctr" rtl="0">
              <a:spcBef>
                <a:spcPts val="0"/>
              </a:spcBef>
              <a:spcAft>
                <a:spcPts val="0"/>
              </a:spcAft>
              <a:buNone/>
            </a:pPr>
            <a:r>
              <a:rPr lang="en"/>
              <a:t>Schema</a:t>
            </a:r>
            <a:endParaRPr/>
          </a:p>
        </p:txBody>
      </p:sp>
      <p:sp>
        <p:nvSpPr>
          <p:cNvPr id="78" name="Google Shape;78;p1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79" name="Google Shape;79;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User</a:t>
            </a:r>
            <a:endParaRPr/>
          </a:p>
          <a:p>
            <a:pPr marL="457200" lvl="0" indent="-342900" algn="l" rtl="0">
              <a:spcBef>
                <a:spcPts val="1600"/>
              </a:spcBef>
              <a:spcAft>
                <a:spcPts val="0"/>
              </a:spcAft>
              <a:buSzPts val="1800"/>
              <a:buChar char="●"/>
            </a:pPr>
            <a:r>
              <a:rPr lang="en"/>
              <a:t>Ticket</a:t>
            </a:r>
            <a:endParaRPr/>
          </a:p>
          <a:p>
            <a:pPr marL="457200" lvl="0" indent="-342900" algn="l" rtl="0">
              <a:spcBef>
                <a:spcPts val="1600"/>
              </a:spcBef>
              <a:spcAft>
                <a:spcPts val="0"/>
              </a:spcAft>
              <a:buSzPts val="1800"/>
              <a:buChar char="●"/>
            </a:pPr>
            <a:r>
              <a:rPr lang="en"/>
              <a:t>Train</a:t>
            </a:r>
            <a:endParaRPr/>
          </a:p>
          <a:p>
            <a:pPr marL="45720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1)USER</a:t>
            </a:r>
            <a:endParaRPr/>
          </a:p>
        </p:txBody>
      </p:sp>
      <p:sp>
        <p:nvSpPr>
          <p:cNvPr id="85" name="Google Shape;85;p17"/>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457200" lvl="0" indent="-330200" algn="l" rtl="0">
              <a:spcBef>
                <a:spcPts val="1200"/>
              </a:spcBef>
              <a:spcAft>
                <a:spcPts val="0"/>
              </a:spcAft>
              <a:buSzPts val="1600"/>
              <a:buAutoNum type="arabicPeriod"/>
            </a:pPr>
            <a:r>
              <a:rPr lang="en" sz="1600"/>
              <a:t>create table user(</a:t>
            </a:r>
            <a:endParaRPr sz="1600"/>
          </a:p>
          <a:p>
            <a:pPr marL="457200" lvl="0" indent="-330200" algn="l" rtl="0">
              <a:spcBef>
                <a:spcPts val="0"/>
              </a:spcBef>
              <a:spcAft>
                <a:spcPts val="0"/>
              </a:spcAft>
              <a:buSzPts val="1600"/>
              <a:buAutoNum type="arabicPeriod"/>
            </a:pPr>
            <a:r>
              <a:rPr lang="en" sz="1600"/>
              <a:t>email_id varchar(30),</a:t>
            </a:r>
            <a:endParaRPr sz="1600"/>
          </a:p>
          <a:p>
            <a:pPr marL="457200" lvl="0" indent="-330200" algn="l" rtl="0">
              <a:spcBef>
                <a:spcPts val="0"/>
              </a:spcBef>
              <a:spcAft>
                <a:spcPts val="0"/>
              </a:spcAft>
              <a:buSzPts val="1600"/>
              <a:buAutoNum type="arabicPeriod"/>
            </a:pPr>
            <a:r>
              <a:rPr lang="en" sz="1600"/>
              <a:t>primary key(email_id),</a:t>
            </a:r>
            <a:endParaRPr sz="1600"/>
          </a:p>
          <a:p>
            <a:pPr marL="457200" lvl="0" indent="-330200" algn="l" rtl="0">
              <a:spcBef>
                <a:spcPts val="0"/>
              </a:spcBef>
              <a:spcAft>
                <a:spcPts val="0"/>
              </a:spcAft>
              <a:buSzPts val="1600"/>
              <a:buAutoNum type="arabicPeriod"/>
            </a:pPr>
            <a:r>
              <a:rPr lang="en" sz="1600"/>
              <a:t>pass_word varchar(30) not null,</a:t>
            </a:r>
            <a:endParaRPr sz="1600"/>
          </a:p>
          <a:p>
            <a:pPr marL="457200" lvl="0" indent="-330200" algn="l" rtl="0">
              <a:spcBef>
                <a:spcPts val="0"/>
              </a:spcBef>
              <a:spcAft>
                <a:spcPts val="0"/>
              </a:spcAft>
              <a:buSzPts val="1600"/>
              <a:buAutoNum type="arabicPeriod"/>
            </a:pPr>
            <a:r>
              <a:rPr lang="en" sz="1600"/>
              <a:t>name varchar(30),</a:t>
            </a:r>
            <a:endParaRPr sz="1600"/>
          </a:p>
          <a:p>
            <a:pPr marL="457200" lvl="0" indent="-330200" algn="l" rtl="0">
              <a:spcBef>
                <a:spcPts val="0"/>
              </a:spcBef>
              <a:spcAft>
                <a:spcPts val="0"/>
              </a:spcAft>
              <a:buSzPts val="1600"/>
              <a:buAutoNum type="arabicPeriod"/>
            </a:pPr>
            <a:r>
              <a:rPr lang="en" sz="1600"/>
              <a:t>gender char(6) not null,    </a:t>
            </a:r>
            <a:endParaRPr sz="1600"/>
          </a:p>
          <a:p>
            <a:pPr marL="457200" lvl="0" indent="-330200" algn="l" rtl="0">
              <a:spcBef>
                <a:spcPts val="0"/>
              </a:spcBef>
              <a:spcAft>
                <a:spcPts val="0"/>
              </a:spcAft>
              <a:buSzPts val="1600"/>
              <a:buAutoNum type="arabicPeriod"/>
            </a:pPr>
            <a:r>
              <a:rPr lang="en" sz="1600"/>
              <a:t>age   int not null,     	</a:t>
            </a:r>
            <a:endParaRPr sz="1600"/>
          </a:p>
          <a:p>
            <a:pPr marL="457200" lvl="0" indent="-330200" algn="l" rtl="0">
              <a:spcBef>
                <a:spcPts val="0"/>
              </a:spcBef>
              <a:spcAft>
                <a:spcPts val="0"/>
              </a:spcAft>
              <a:buSzPts val="1600"/>
              <a:buAutoNum type="arabicPeriod"/>
            </a:pPr>
            <a:r>
              <a:rPr lang="en" sz="1600"/>
              <a:t>aadharno bigint not null,    </a:t>
            </a:r>
            <a:endParaRPr sz="1600"/>
          </a:p>
          <a:p>
            <a:pPr marL="457200" lvl="0" indent="-330200" algn="l" rtl="0">
              <a:spcBef>
                <a:spcPts val="0"/>
              </a:spcBef>
              <a:spcAft>
                <a:spcPts val="0"/>
              </a:spcAft>
              <a:buSzPts val="1600"/>
              <a:buAutoNum type="arabicPeriod"/>
            </a:pPr>
            <a:r>
              <a:rPr lang="en" sz="1600"/>
              <a:t>mobile_no bigint not null,  	</a:t>
            </a:r>
            <a:endParaRPr sz="1600"/>
          </a:p>
          <a:p>
            <a:pPr marL="457200" lvl="0" indent="-330200" algn="l" rtl="0">
              <a:spcBef>
                <a:spcPts val="0"/>
              </a:spcBef>
              <a:spcAft>
                <a:spcPts val="0"/>
              </a:spcAft>
              <a:buSzPts val="1600"/>
              <a:buAutoNum type="arabicPeriod"/>
            </a:pPr>
            <a:r>
              <a:rPr lang="en" sz="1600"/>
              <a:t>address varchar(40)</a:t>
            </a:r>
            <a:endParaRPr sz="1600"/>
          </a:p>
          <a:p>
            <a:pPr marL="457200" lvl="0" indent="-330200" algn="l" rtl="0">
              <a:spcBef>
                <a:spcPts val="0"/>
              </a:spcBef>
              <a:spcAft>
                <a:spcPts val="1600"/>
              </a:spcAft>
              <a:buSzPts val="1600"/>
              <a:buAutoNum type="arabicPeriod"/>
            </a:pPr>
            <a:r>
              <a:rPr lang="en" sz="1600"/>
              <a:t>); </a:t>
            </a:r>
            <a:endParaRPr sz="1600"/>
          </a:p>
        </p:txBody>
      </p:sp>
      <p:pic>
        <p:nvPicPr>
          <p:cNvPr id="86" name="Google Shape;86;p17"/>
          <p:cNvPicPr preferRelativeResize="0"/>
          <p:nvPr/>
        </p:nvPicPr>
        <p:blipFill>
          <a:blip r:embed="rId3">
            <a:alphaModFix/>
          </a:blip>
          <a:stretch>
            <a:fillRect/>
          </a:stretch>
        </p:blipFill>
        <p:spPr>
          <a:xfrm>
            <a:off x="4024650" y="1463675"/>
            <a:ext cx="4527600" cy="22161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2)Ticket</a:t>
            </a:r>
            <a:endParaRPr/>
          </a:p>
        </p:txBody>
      </p:sp>
      <p:sp>
        <p:nvSpPr>
          <p:cNvPr id="92" name="Google Shape;92;p18"/>
          <p:cNvSpPr txBox="1">
            <a:spLocks noGrp="1"/>
          </p:cNvSpPr>
          <p:nvPr>
            <p:ph type="body" idx="1"/>
          </p:nvPr>
        </p:nvSpPr>
        <p:spPr>
          <a:xfrm>
            <a:off x="311700" y="1171675"/>
            <a:ext cx="3999900" cy="37683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SzPts val="1300"/>
              <a:buAutoNum type="arabicPeriod"/>
            </a:pPr>
            <a:r>
              <a:rPr lang="en" sz="1300"/>
              <a:t>create table ticket(</a:t>
            </a:r>
            <a:endParaRPr sz="1300"/>
          </a:p>
          <a:p>
            <a:pPr marL="457200" lvl="0" indent="-311150" algn="l" rtl="0">
              <a:spcBef>
                <a:spcPts val="0"/>
              </a:spcBef>
              <a:spcAft>
                <a:spcPts val="0"/>
              </a:spcAft>
              <a:buSzPts val="1300"/>
              <a:buAutoNum type="arabicPeriod"/>
            </a:pPr>
            <a:r>
              <a:rPr lang="en" sz="1300"/>
              <a:t>pnr_no int,</a:t>
            </a:r>
            <a:endParaRPr sz="1300"/>
          </a:p>
          <a:p>
            <a:pPr marL="457200" lvl="0" indent="-311150" algn="l" rtl="0">
              <a:spcBef>
                <a:spcPts val="0"/>
              </a:spcBef>
              <a:spcAft>
                <a:spcPts val="0"/>
              </a:spcAft>
              <a:buSzPts val="1300"/>
              <a:buAutoNum type="arabicPeriod"/>
            </a:pPr>
            <a:r>
              <a:rPr lang="en" sz="1300"/>
              <a:t>primary key(pnr_no),        </a:t>
            </a:r>
            <a:endParaRPr sz="1300"/>
          </a:p>
          <a:p>
            <a:pPr marL="457200" lvl="0" indent="-311150" algn="l" rtl="0">
              <a:spcBef>
                <a:spcPts val="0"/>
              </a:spcBef>
              <a:spcAft>
                <a:spcPts val="0"/>
              </a:spcAft>
              <a:buSzPts val="1300"/>
              <a:buAutoNum type="arabicPeriod"/>
            </a:pPr>
            <a:r>
              <a:rPr lang="en" sz="1300"/>
              <a:t>name varchar(30),</a:t>
            </a:r>
            <a:endParaRPr sz="1300"/>
          </a:p>
          <a:p>
            <a:pPr marL="457200" lvl="0" indent="-311150" algn="l" rtl="0">
              <a:spcBef>
                <a:spcPts val="0"/>
              </a:spcBef>
              <a:spcAft>
                <a:spcPts val="0"/>
              </a:spcAft>
              <a:buSzPts val="1300"/>
              <a:buAutoNum type="arabicPeriod"/>
            </a:pPr>
            <a:r>
              <a:rPr lang="en" sz="1300"/>
              <a:t>train_no int,   	</a:t>
            </a:r>
            <a:endParaRPr sz="1300"/>
          </a:p>
          <a:p>
            <a:pPr marL="457200" lvl="0" indent="-311150" algn="l" rtl="0">
              <a:spcBef>
                <a:spcPts val="0"/>
              </a:spcBef>
              <a:spcAft>
                <a:spcPts val="0"/>
              </a:spcAft>
              <a:buSzPts val="1300"/>
              <a:buAutoNum type="arabicPeriod"/>
            </a:pPr>
            <a:r>
              <a:rPr lang="en" sz="1300"/>
              <a:t>train_name varchar(30),</a:t>
            </a:r>
            <a:endParaRPr sz="1300"/>
          </a:p>
          <a:p>
            <a:pPr marL="457200" lvl="0" indent="-311150" algn="l" rtl="0">
              <a:spcBef>
                <a:spcPts val="0"/>
              </a:spcBef>
              <a:spcAft>
                <a:spcPts val="0"/>
              </a:spcAft>
              <a:buSzPts val="1300"/>
              <a:buAutoNum type="arabicPeriod"/>
            </a:pPr>
            <a:r>
              <a:rPr lang="en" sz="1300"/>
              <a:t>age int,</a:t>
            </a:r>
            <a:endParaRPr sz="1300"/>
          </a:p>
          <a:p>
            <a:pPr marL="457200" lvl="0" indent="-311150" algn="l" rtl="0">
              <a:spcBef>
                <a:spcPts val="0"/>
              </a:spcBef>
              <a:spcAft>
                <a:spcPts val="0"/>
              </a:spcAft>
              <a:buSzPts val="1300"/>
              <a:buAutoNum type="arabicPeriod"/>
            </a:pPr>
            <a:r>
              <a:rPr lang="en" sz="1300"/>
              <a:t>email_id varchar(30),    </a:t>
            </a:r>
            <a:endParaRPr sz="1300"/>
          </a:p>
          <a:p>
            <a:pPr marL="457200" lvl="0" indent="-311150" algn="l" rtl="0">
              <a:spcBef>
                <a:spcPts val="0"/>
              </a:spcBef>
              <a:spcAft>
                <a:spcPts val="0"/>
              </a:spcAft>
              <a:buSzPts val="1300"/>
              <a:buAutoNum type="arabicPeriod"/>
            </a:pPr>
            <a:r>
              <a:rPr lang="en" sz="1300"/>
              <a:t>foreign key(email_id) references user(email_id),</a:t>
            </a:r>
            <a:endParaRPr sz="1300"/>
          </a:p>
          <a:p>
            <a:pPr marL="457200" lvl="0" indent="-311150" algn="l" rtl="0">
              <a:spcBef>
                <a:spcPts val="0"/>
              </a:spcBef>
              <a:spcAft>
                <a:spcPts val="0"/>
              </a:spcAft>
              <a:buSzPts val="1300"/>
              <a:buAutoNum type="arabicPeriod"/>
            </a:pPr>
            <a:r>
              <a:rPr lang="en" sz="1300"/>
              <a:t>from_city varchar(30) not null,</a:t>
            </a:r>
            <a:endParaRPr sz="1300"/>
          </a:p>
          <a:p>
            <a:pPr marL="457200" lvl="0" indent="-311150" algn="l" rtl="0">
              <a:spcBef>
                <a:spcPts val="0"/>
              </a:spcBef>
              <a:spcAft>
                <a:spcPts val="0"/>
              </a:spcAft>
              <a:buSzPts val="1300"/>
              <a:buAutoNum type="arabicPeriod"/>
            </a:pPr>
            <a:r>
              <a:rPr lang="en" sz="1300"/>
              <a:t>to_city varchar(30) not null,</a:t>
            </a:r>
            <a:endParaRPr sz="1300"/>
          </a:p>
          <a:p>
            <a:pPr marL="457200" lvl="0" indent="-311150" algn="l" rtl="0">
              <a:spcBef>
                <a:spcPts val="0"/>
              </a:spcBef>
              <a:spcAft>
                <a:spcPts val="0"/>
              </a:spcAft>
              <a:buSzPts val="1300"/>
              <a:buAutoNum type="arabicPeriod"/>
            </a:pPr>
            <a:r>
              <a:rPr lang="en" sz="1300"/>
              <a:t>gender varchar(6), </a:t>
            </a:r>
            <a:endParaRPr sz="1300"/>
          </a:p>
          <a:p>
            <a:pPr marL="457200" lvl="0" indent="-311150" algn="l" rtl="0">
              <a:spcBef>
                <a:spcPts val="0"/>
              </a:spcBef>
              <a:spcAft>
                <a:spcPts val="0"/>
              </a:spcAft>
              <a:buSzPts val="1300"/>
              <a:buAutoNum type="arabicPeriod"/>
            </a:pPr>
            <a:r>
              <a:rPr lang="en" sz="1300"/>
              <a:t>seat_no int</a:t>
            </a:r>
            <a:endParaRPr sz="1300"/>
          </a:p>
          <a:p>
            <a:pPr marL="457200" lvl="0" indent="-330200" algn="l" rtl="0">
              <a:spcBef>
                <a:spcPts val="0"/>
              </a:spcBef>
              <a:spcAft>
                <a:spcPts val="0"/>
              </a:spcAft>
              <a:buSzPts val="1600"/>
              <a:buAutoNum type="arabicPeriod"/>
            </a:pPr>
            <a:r>
              <a:rPr lang="en" sz="1300"/>
              <a:t>);   </a:t>
            </a:r>
            <a:r>
              <a:rPr lang="en" sz="1700"/>
              <a:t>  </a:t>
            </a:r>
            <a:endParaRPr sz="1700"/>
          </a:p>
        </p:txBody>
      </p:sp>
      <p:pic>
        <p:nvPicPr>
          <p:cNvPr id="93" name="Google Shape;93;p18"/>
          <p:cNvPicPr preferRelativeResize="0"/>
          <p:nvPr/>
        </p:nvPicPr>
        <p:blipFill>
          <a:blip r:embed="rId3">
            <a:alphaModFix/>
          </a:blip>
          <a:stretch>
            <a:fillRect/>
          </a:stretch>
        </p:blipFill>
        <p:spPr>
          <a:xfrm>
            <a:off x="4046100" y="1457075"/>
            <a:ext cx="4527600" cy="24768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2)Train</a:t>
            </a:r>
            <a:endParaRPr/>
          </a:p>
        </p:txBody>
      </p:sp>
      <p:sp>
        <p:nvSpPr>
          <p:cNvPr id="99" name="Google Shape;99;p19"/>
          <p:cNvSpPr txBox="1">
            <a:spLocks noGrp="1"/>
          </p:cNvSpPr>
          <p:nvPr>
            <p:ph type="body" idx="1"/>
          </p:nvPr>
        </p:nvSpPr>
        <p:spPr>
          <a:xfrm>
            <a:off x="311700" y="1171675"/>
            <a:ext cx="3999900" cy="3768300"/>
          </a:xfrm>
          <a:prstGeom prst="rect">
            <a:avLst/>
          </a:prstGeom>
        </p:spPr>
        <p:txBody>
          <a:bodyPr spcFirstLastPara="1" wrap="square" lIns="91425" tIns="91425" rIns="91425" bIns="91425" anchor="t" anchorCtr="0">
            <a:noAutofit/>
          </a:bodyPr>
          <a:lstStyle/>
          <a:p>
            <a:pPr marL="457200" lvl="0" indent="-336550" algn="l" rtl="0">
              <a:spcBef>
                <a:spcPts val="1200"/>
              </a:spcBef>
              <a:spcAft>
                <a:spcPts val="0"/>
              </a:spcAft>
              <a:buSzPts val="1700"/>
              <a:buAutoNum type="arabicPeriod"/>
            </a:pPr>
            <a:r>
              <a:rPr lang="en"/>
              <a:t>create table train (</a:t>
            </a:r>
            <a:endParaRPr/>
          </a:p>
          <a:p>
            <a:pPr marL="457200" lvl="0" indent="-336550" algn="l" rtl="0">
              <a:spcBef>
                <a:spcPts val="0"/>
              </a:spcBef>
              <a:spcAft>
                <a:spcPts val="0"/>
              </a:spcAft>
              <a:buSzPts val="1700"/>
              <a:buAutoNum type="arabicPeriod"/>
            </a:pPr>
            <a:r>
              <a:rPr lang="en"/>
              <a:t>train_no int,</a:t>
            </a:r>
            <a:endParaRPr/>
          </a:p>
          <a:p>
            <a:pPr marL="457200" lvl="0" indent="-336550" algn="l" rtl="0">
              <a:spcBef>
                <a:spcPts val="0"/>
              </a:spcBef>
              <a:spcAft>
                <a:spcPts val="0"/>
              </a:spcAft>
              <a:buSzPts val="1700"/>
              <a:buAutoNum type="arabicPeriod"/>
            </a:pPr>
            <a:r>
              <a:rPr lang="en"/>
              <a:t>arrival_time datetime not null,</a:t>
            </a:r>
            <a:endParaRPr/>
          </a:p>
          <a:p>
            <a:pPr marL="457200" lvl="0" indent="-336550" algn="l" rtl="0">
              <a:spcBef>
                <a:spcPts val="0"/>
              </a:spcBef>
              <a:spcAft>
                <a:spcPts val="0"/>
              </a:spcAft>
              <a:buSzPts val="1700"/>
              <a:buAutoNum type="arabicPeriod"/>
            </a:pPr>
            <a:r>
              <a:rPr lang="en"/>
              <a:t>destination_time datetime not null,</a:t>
            </a:r>
            <a:endParaRPr/>
          </a:p>
          <a:p>
            <a:pPr marL="457200" lvl="0" indent="-336550" algn="l" rtl="0">
              <a:spcBef>
                <a:spcPts val="0"/>
              </a:spcBef>
              <a:spcAft>
                <a:spcPts val="0"/>
              </a:spcAft>
              <a:buSzPts val="1700"/>
              <a:buAutoNum type="arabicPeriod"/>
            </a:pPr>
            <a:r>
              <a:rPr lang="en"/>
              <a:t>primary key(train_no),</a:t>
            </a:r>
            <a:endParaRPr/>
          </a:p>
          <a:p>
            <a:pPr marL="457200" lvl="0" indent="-336550" algn="l" rtl="0">
              <a:spcBef>
                <a:spcPts val="0"/>
              </a:spcBef>
              <a:spcAft>
                <a:spcPts val="0"/>
              </a:spcAft>
              <a:buSzPts val="1700"/>
              <a:buAutoNum type="arabicPeriod"/>
            </a:pPr>
            <a:r>
              <a:rPr lang="en"/>
              <a:t>train_name varchar(30),</a:t>
            </a:r>
            <a:endParaRPr/>
          </a:p>
          <a:p>
            <a:pPr marL="457200" lvl="0" indent="-336550" algn="l" rtl="0">
              <a:spcBef>
                <a:spcPts val="0"/>
              </a:spcBef>
              <a:spcAft>
                <a:spcPts val="0"/>
              </a:spcAft>
              <a:buSzPts val="1700"/>
              <a:buAutoNum type="arabicPeriod"/>
            </a:pPr>
            <a:r>
              <a:rPr lang="en"/>
              <a:t>source varchar(30),</a:t>
            </a:r>
            <a:endParaRPr/>
          </a:p>
          <a:p>
            <a:pPr marL="457200" lvl="0" indent="-336550" algn="l" rtl="0">
              <a:spcBef>
                <a:spcPts val="0"/>
              </a:spcBef>
              <a:spcAft>
                <a:spcPts val="0"/>
              </a:spcAft>
              <a:buSzPts val="1700"/>
              <a:buAutoNum type="arabicPeriod"/>
            </a:pPr>
            <a:r>
              <a:rPr lang="en"/>
              <a:t>destination varchar(30),</a:t>
            </a:r>
            <a:endParaRPr/>
          </a:p>
          <a:p>
            <a:pPr marL="457200" lvl="0" indent="-336550" algn="l" rtl="0">
              <a:spcBef>
                <a:spcPts val="0"/>
              </a:spcBef>
              <a:spcAft>
                <a:spcPts val="0"/>
              </a:spcAft>
              <a:buSzPts val="1700"/>
              <a:buAutoNum type="arabicPeriod"/>
            </a:pPr>
            <a:r>
              <a:rPr lang="en"/>
              <a:t>availableseats int ,</a:t>
            </a:r>
            <a:endParaRPr/>
          </a:p>
          <a:p>
            <a:pPr marL="457200" lvl="0" indent="-336550" algn="l" rtl="0">
              <a:spcBef>
                <a:spcPts val="0"/>
              </a:spcBef>
              <a:spcAft>
                <a:spcPts val="0"/>
              </a:spcAft>
              <a:buSzPts val="1700"/>
              <a:buAutoNum type="arabicPeriod"/>
            </a:pPr>
            <a:r>
              <a:rPr lang="en"/>
              <a:t>bookedseats int,</a:t>
            </a:r>
            <a:endParaRPr/>
          </a:p>
          <a:p>
            <a:pPr marL="457200" lvl="0" indent="-336550" algn="l" rtl="0">
              <a:spcBef>
                <a:spcPts val="0"/>
              </a:spcBef>
              <a:spcAft>
                <a:spcPts val="0"/>
              </a:spcAft>
              <a:buSzPts val="1700"/>
              <a:buAutoNum type="arabicPeriod"/>
            </a:pPr>
            <a:r>
              <a:rPr lang="en"/>
              <a:t>fare int</a:t>
            </a:r>
            <a:endParaRPr/>
          </a:p>
          <a:p>
            <a:pPr marL="457200" lvl="0" indent="-336550" algn="l" rtl="0">
              <a:spcBef>
                <a:spcPts val="0"/>
              </a:spcBef>
              <a:spcAft>
                <a:spcPts val="0"/>
              </a:spcAft>
              <a:buSzPts val="1700"/>
              <a:buAutoNum type="arabicPeriod"/>
            </a:pPr>
            <a:r>
              <a:rPr lang="en"/>
              <a:t>);</a:t>
            </a:r>
            <a:endParaRPr/>
          </a:p>
          <a:p>
            <a:pPr marL="0" lvl="0" indent="0" algn="l" rtl="0">
              <a:spcBef>
                <a:spcPts val="1200"/>
              </a:spcBef>
              <a:spcAft>
                <a:spcPts val="1200"/>
              </a:spcAft>
              <a:buNone/>
            </a:pPr>
            <a:endParaRPr sz="1300"/>
          </a:p>
        </p:txBody>
      </p:sp>
      <p:pic>
        <p:nvPicPr>
          <p:cNvPr id="100" name="Google Shape;100;p19"/>
          <p:cNvPicPr preferRelativeResize="0"/>
          <p:nvPr/>
        </p:nvPicPr>
        <p:blipFill>
          <a:blip r:embed="rId3">
            <a:alphaModFix/>
          </a:blip>
          <a:stretch>
            <a:fillRect/>
          </a:stretch>
        </p:blipFill>
        <p:spPr>
          <a:xfrm>
            <a:off x="3675475" y="1171675"/>
            <a:ext cx="5368525" cy="3107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512700" y="364325"/>
            <a:ext cx="8118600" cy="9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Train</a:t>
            </a:r>
            <a:endParaRPr/>
          </a:p>
        </p:txBody>
      </p:sp>
      <p:pic>
        <p:nvPicPr>
          <p:cNvPr id="106" name="Google Shape;106;p20"/>
          <p:cNvPicPr preferRelativeResize="0"/>
          <p:nvPr/>
        </p:nvPicPr>
        <p:blipFill>
          <a:blip r:embed="rId3">
            <a:alphaModFix/>
          </a:blip>
          <a:stretch>
            <a:fillRect/>
          </a:stretch>
        </p:blipFill>
        <p:spPr>
          <a:xfrm>
            <a:off x="616050" y="1318025"/>
            <a:ext cx="8015262" cy="3520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519</Words>
  <Application>Microsoft Office PowerPoint</Application>
  <PresentationFormat>On-screen Show (16:9)</PresentationFormat>
  <Paragraphs>72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Times New Roman</vt:lpstr>
      <vt:lpstr>Arial</vt:lpstr>
      <vt:lpstr>Old Standard TT</vt:lpstr>
      <vt:lpstr>Paperback</vt:lpstr>
      <vt:lpstr>RAILWAYS SYSTEMS</vt:lpstr>
      <vt:lpstr>Railways system is example of Mysql Database Connectivity.The Railway Reservation System facilitates the passengers to enquire about the trains available on the basis of source and destination, Booking and Cancellation of tickets, enquire about the status of the booked ticket, etc.   The railway reservation system based on relation model. Example of some SQL queries to retrieves data from rail management database. </vt:lpstr>
      <vt:lpstr>1)Add_train :used to add train in the train table .only accessed by admin. 2)Admin  :used for admin login. 3)Adminpage :navigation page for admin to visit various pages. 4)Book  :used to book tickets and add in ticket table. 5)Cancel  :used ti cancel the tickets. 6)Del  :used to delete user and accessed by admin only. 7)Delete_train:used to delete train from the train table. 8)Home  :used for navigation for user just after login. 9)Login  :used for login just after creating account. 10)Pnr_status:used for enquiry of ticket booked by user with help of Pnr_no 11)Sign  :used for sign up and adding details in user table 12)Train  :used for showing the timetable of all train</vt:lpstr>
      <vt:lpstr>Database  Schema</vt:lpstr>
      <vt:lpstr>1)USER</vt:lpstr>
      <vt:lpstr>2)Ticket</vt:lpstr>
      <vt:lpstr>2)Train</vt:lpstr>
      <vt:lpstr>Add Train</vt:lpstr>
      <vt:lpstr>PowerPoint Presentation</vt:lpstr>
      <vt:lpstr>Cancel Ticket</vt:lpstr>
      <vt:lpstr>PowerPoint Presentation</vt:lpstr>
      <vt:lpstr>Login Page</vt:lpstr>
      <vt:lpstr>PowerPoint Presentation</vt:lpstr>
      <vt:lpstr>Trains Page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RAILWAYS SYSTEMS</dc:title>
  <cp:lastModifiedBy>Pradhyuman Shringi</cp:lastModifiedBy>
  <cp:revision>1</cp:revision>
  <dcterms:modified xsi:type="dcterms:W3CDTF">2020-11-24T07:06:38Z</dcterms:modified>
</cp:coreProperties>
</file>